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8" r:id="rId3"/>
    <p:sldId id="300" r:id="rId4"/>
    <p:sldId id="299" r:id="rId5"/>
    <p:sldId id="301" r:id="rId6"/>
    <p:sldId id="305" r:id="rId7"/>
    <p:sldId id="303" r:id="rId8"/>
    <p:sldId id="302" r:id="rId9"/>
    <p:sldId id="304" r:id="rId10"/>
    <p:sldId id="306" r:id="rId11"/>
    <p:sldId id="307" r:id="rId12"/>
    <p:sldId id="308" r:id="rId13"/>
    <p:sldId id="309" r:id="rId14"/>
    <p:sldId id="310" r:id="rId15"/>
    <p:sldId id="29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488DB"/>
    <a:srgbClr val="E9EEF5"/>
    <a:srgbClr val="1588DA"/>
    <a:srgbClr val="008AD6"/>
    <a:srgbClr val="1586D6"/>
    <a:srgbClr val="4F1C79"/>
    <a:srgbClr val="3975BE"/>
    <a:srgbClr val="1073B8"/>
    <a:srgbClr val="8866A9"/>
    <a:srgbClr val="4F1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Énfasis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Énfasi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41" autoAdjust="0"/>
    <p:restoredTop sz="92390" autoAdjust="0"/>
  </p:normalViewPr>
  <p:slideViewPr>
    <p:cSldViewPr>
      <p:cViewPr>
        <p:scale>
          <a:sx n="94" d="100"/>
          <a:sy n="94" d="100"/>
        </p:scale>
        <p:origin x="-416" y="-256"/>
      </p:cViewPr>
      <p:guideLst>
        <p:guide orient="horz" pos="216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B5A89-359C-45DD-A322-739E9FB10C2A}" type="datetimeFigureOut">
              <a:rPr lang="es-PE" smtClean="0"/>
              <a:t>11/5/13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E289C-F76F-4039-B99D-76713216D9D1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79619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Empezar con una frase</a:t>
            </a:r>
            <a:r>
              <a:rPr lang="es-ES" baseline="0" dirty="0" smtClean="0"/>
              <a:t> provocadora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289C-F76F-4039-B99D-76713216D9D1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7562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289C-F76F-4039-B99D-76713216D9D1}" type="slidenum">
              <a:rPr lang="es-PE" smtClean="0"/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3293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289C-F76F-4039-B99D-76713216D9D1}" type="slidenum">
              <a:rPr lang="es-PE" smtClean="0"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3293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289C-F76F-4039-B99D-76713216D9D1}" type="slidenum">
              <a:rPr lang="es-PE" smtClean="0"/>
              <a:t>12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3293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289C-F76F-4039-B99D-76713216D9D1}" type="slidenum">
              <a:rPr lang="es-PE" smtClean="0"/>
              <a:t>13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3293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289C-F76F-4039-B99D-76713216D9D1}" type="slidenum">
              <a:rPr lang="es-PE" smtClean="0"/>
              <a:t>14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3293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289C-F76F-4039-B99D-76713216D9D1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3293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289C-F76F-4039-B99D-76713216D9D1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3293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289C-F76F-4039-B99D-76713216D9D1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3293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289C-F76F-4039-B99D-76713216D9D1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3293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289C-F76F-4039-B99D-76713216D9D1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3293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289C-F76F-4039-B99D-76713216D9D1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3293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289C-F76F-4039-B99D-76713216D9D1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3293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289C-F76F-4039-B99D-76713216D9D1}" type="slidenum">
              <a:rPr lang="es-PE" smtClean="0"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3293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324C-B7D6-4CD7-B3F0-7DC78A774E10}" type="datetimeFigureOut">
              <a:rPr lang="en-US" smtClean="0"/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8C4D-07C7-428B-AE10-5BFFE545FCA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23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324C-B7D6-4CD7-B3F0-7DC78A774E10}" type="datetimeFigureOut">
              <a:rPr lang="en-US" smtClean="0"/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8C4D-07C7-428B-AE10-5BFFE545FCA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324C-B7D6-4CD7-B3F0-7DC78A774E10}" type="datetimeFigureOut">
              <a:rPr lang="en-US" smtClean="0"/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8C4D-07C7-428B-AE10-5BFFE545FCA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35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324C-B7D6-4CD7-B3F0-7DC78A774E10}" type="datetimeFigureOut">
              <a:rPr lang="en-US" smtClean="0"/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8C4D-07C7-428B-AE10-5BFFE545FCA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0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324C-B7D6-4CD7-B3F0-7DC78A774E10}" type="datetimeFigureOut">
              <a:rPr lang="en-US" smtClean="0"/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8C4D-07C7-428B-AE10-5BFFE545FCA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1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324C-B7D6-4CD7-B3F0-7DC78A774E10}" type="datetimeFigureOut">
              <a:rPr lang="en-US" smtClean="0"/>
              <a:t>11/5/13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8C4D-07C7-428B-AE10-5BFFE545FCA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34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324C-B7D6-4CD7-B3F0-7DC78A774E10}" type="datetimeFigureOut">
              <a:rPr lang="en-US" smtClean="0"/>
              <a:t>11/5/13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8C4D-07C7-428B-AE10-5BFFE545FCA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5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324C-B7D6-4CD7-B3F0-7DC78A774E10}" type="datetimeFigureOut">
              <a:rPr lang="en-US" smtClean="0"/>
              <a:t>11/5/13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8C4D-07C7-428B-AE10-5BFFE545FCA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08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324C-B7D6-4CD7-B3F0-7DC78A774E10}" type="datetimeFigureOut">
              <a:rPr lang="en-US" smtClean="0"/>
              <a:t>11/5/13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8C4D-07C7-428B-AE10-5BFFE545FCA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2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324C-B7D6-4CD7-B3F0-7DC78A774E10}" type="datetimeFigureOut">
              <a:rPr lang="en-US" smtClean="0"/>
              <a:t>11/5/13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8C4D-07C7-428B-AE10-5BFFE545FCA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34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324C-B7D6-4CD7-B3F0-7DC78A774E10}" type="datetimeFigureOut">
              <a:rPr lang="en-US" smtClean="0"/>
              <a:t>11/5/13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8C4D-07C7-428B-AE10-5BFFE545FCA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48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2324C-B7D6-4CD7-B3F0-7DC78A774E10}" type="datetimeFigureOut">
              <a:rPr lang="en-US" smtClean="0"/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78C4D-07C7-428B-AE10-5BFFE545FCA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1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6.jpe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8.jpeg"/><Relationship Id="rId5" Type="http://schemas.microsoft.com/office/2007/relationships/hdphoto" Target="../media/hdphoto2.wdp"/><Relationship Id="rId6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niñito ba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624" y="-35790"/>
            <a:ext cx="3563888" cy="6921174"/>
          </a:xfrm>
          <a:prstGeom prst="rect">
            <a:avLst/>
          </a:prstGeom>
        </p:spPr>
      </p:pic>
      <p:pic>
        <p:nvPicPr>
          <p:cNvPr id="2" name="Imagen 1" descr="Logotipo Yaqua 20feb_Logotipo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" t="14412" r="4582" b="15493"/>
          <a:stretch/>
        </p:blipFill>
        <p:spPr>
          <a:xfrm>
            <a:off x="764252" y="404664"/>
            <a:ext cx="4095780" cy="1107341"/>
          </a:xfrm>
          <a:prstGeom prst="rect">
            <a:avLst/>
          </a:prstGeom>
        </p:spPr>
      </p:pic>
      <p:sp>
        <p:nvSpPr>
          <p:cNvPr id="8" name="6 CuadroTexto"/>
          <p:cNvSpPr txBox="1"/>
          <p:nvPr/>
        </p:nvSpPr>
        <p:spPr>
          <a:xfrm>
            <a:off x="6689" y="3573016"/>
            <a:ext cx="55734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 smtClean="0"/>
              <a:t>EMPRESAS SOSTENIBLES</a:t>
            </a:r>
          </a:p>
          <a:p>
            <a:pPr algn="ctr"/>
            <a:endParaRPr lang="es-PE" sz="2400" b="1" dirty="0"/>
          </a:p>
          <a:p>
            <a:pPr algn="ctr"/>
            <a:r>
              <a:rPr lang="es-PE" sz="2000" b="1" dirty="0"/>
              <a:t>5</a:t>
            </a:r>
            <a:r>
              <a:rPr lang="es-PE" sz="2000" b="1" dirty="0" smtClean="0"/>
              <a:t> de Noviembre de 2013</a:t>
            </a:r>
            <a:endParaRPr lang="es-PE" sz="2000" b="1" dirty="0"/>
          </a:p>
        </p:txBody>
      </p:sp>
    </p:spTree>
    <p:extLst>
      <p:ext uri="{BB962C8B-B14F-4D97-AF65-F5344CB8AC3E}">
        <p14:creationId xmlns:p14="http://schemas.microsoft.com/office/powerpoint/2010/main" val="2125301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0" y="1"/>
            <a:ext cx="9180512" cy="836711"/>
          </a:xfrm>
          <a:prstGeom prst="rect">
            <a:avLst/>
          </a:prstGeom>
          <a:solidFill>
            <a:srgbClr val="1588DA"/>
          </a:solidFill>
        </p:spPr>
        <p:txBody>
          <a:bodyPr vert="horz" lIns="274320" tIns="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2600" dirty="0" smtClean="0">
                <a:solidFill>
                  <a:schemeClr val="bg1"/>
                </a:solidFill>
              </a:rPr>
              <a:t>El caso de YAQUA…</a:t>
            </a:r>
            <a:endParaRPr lang="es-PE" sz="2600" dirty="0" smtClean="0">
              <a:solidFill>
                <a:schemeClr val="bg1"/>
              </a:solidFill>
            </a:endParaRPr>
          </a:p>
        </p:txBody>
      </p:sp>
      <p:pic>
        <p:nvPicPr>
          <p:cNvPr id="32" name="Imagen 31" descr="Logotipo Yaqua 20feb_Logotip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" t="14412" r="4582" b="15493"/>
          <a:stretch/>
        </p:blipFill>
        <p:spPr>
          <a:xfrm>
            <a:off x="7069933" y="6301328"/>
            <a:ext cx="2038571" cy="551151"/>
          </a:xfrm>
          <a:prstGeom prst="rect">
            <a:avLst/>
          </a:prstGeom>
        </p:spPr>
      </p:pic>
      <p:pic>
        <p:nvPicPr>
          <p:cNvPr id="5" name="Imagen 4" descr="Logotipo Yaqua 20feb_Logotipo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" t="14412" r="4582" b="15493"/>
          <a:stretch/>
        </p:blipFill>
        <p:spPr>
          <a:xfrm>
            <a:off x="1331640" y="2420888"/>
            <a:ext cx="6392155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20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763688" y="1340768"/>
            <a:ext cx="5616624" cy="103925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s-ES_tradnl" sz="2600" dirty="0" smtClean="0">
                <a:solidFill>
                  <a:srgbClr val="000000"/>
                </a:solidFill>
                <a:latin typeface="Calibri"/>
                <a:cs typeface="Calibri"/>
              </a:rPr>
              <a:t>8 millones de Peruanos no cuentan con acceso a agua </a:t>
            </a:r>
            <a:r>
              <a:rPr lang="es-ES_tradnl" sz="2600" dirty="0" smtClean="0">
                <a:solidFill>
                  <a:srgbClr val="000000"/>
                </a:solidFill>
                <a:latin typeface="Calibri"/>
                <a:cs typeface="Calibri"/>
              </a:rPr>
              <a:t>segura</a:t>
            </a:r>
            <a:endParaRPr lang="es-ES_tradnl" sz="2600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1"/>
            <a:ext cx="9180512" cy="836711"/>
          </a:xfrm>
          <a:prstGeom prst="rect">
            <a:avLst/>
          </a:prstGeom>
          <a:solidFill>
            <a:srgbClr val="1588DA"/>
          </a:solidFill>
        </p:spPr>
        <p:txBody>
          <a:bodyPr vert="horz" lIns="274320" tIns="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2600" dirty="0" smtClean="0">
                <a:solidFill>
                  <a:schemeClr val="bg1"/>
                </a:solidFill>
              </a:rPr>
              <a:t>El Perú se úbica en los </a:t>
            </a:r>
            <a:r>
              <a:rPr lang="es-PE" sz="2600" b="1" dirty="0" smtClean="0">
                <a:solidFill>
                  <a:schemeClr val="bg1"/>
                </a:solidFill>
              </a:rPr>
              <a:t>últimos lugares a nivel Latinoamérica </a:t>
            </a:r>
            <a:r>
              <a:rPr lang="es-PE" sz="2600" dirty="0" smtClean="0">
                <a:solidFill>
                  <a:schemeClr val="bg1"/>
                </a:solidFill>
              </a:rPr>
              <a:t>con respecto a población con acceso a agua </a:t>
            </a:r>
            <a:r>
              <a:rPr lang="es-PE" sz="2600" dirty="0" smtClean="0">
                <a:solidFill>
                  <a:schemeClr val="bg1"/>
                </a:solidFill>
              </a:rPr>
              <a:t>limpia</a:t>
            </a:r>
            <a:endParaRPr lang="es-PE" sz="2600" dirty="0" smtClean="0">
              <a:solidFill>
                <a:schemeClr val="bg1"/>
              </a:solidFill>
            </a:endParaRPr>
          </a:p>
        </p:txBody>
      </p:sp>
      <p:pic>
        <p:nvPicPr>
          <p:cNvPr id="6" name="Imagen 5" descr="Foto 6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1" r="7552"/>
          <a:stretch/>
        </p:blipFill>
        <p:spPr>
          <a:xfrm>
            <a:off x="2555776" y="2780928"/>
            <a:ext cx="4104456" cy="370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70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915816" y="2917722"/>
            <a:ext cx="5616624" cy="151939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s-ES_tradnl" sz="2600" dirty="0" smtClean="0">
                <a:solidFill>
                  <a:srgbClr val="000000"/>
                </a:solidFill>
                <a:latin typeface="Calibri"/>
                <a:cs typeface="Calibri"/>
              </a:rPr>
              <a:t>Cada botella vendida de YAQUA </a:t>
            </a:r>
          </a:p>
          <a:p>
            <a:pPr algn="ctr" eaLnBrk="1" hangingPunct="1">
              <a:lnSpc>
                <a:spcPct val="120000"/>
              </a:lnSpc>
            </a:pPr>
            <a:r>
              <a:rPr lang="es-ES_tradnl" sz="2600" dirty="0" smtClean="0">
                <a:solidFill>
                  <a:srgbClr val="000000"/>
                </a:solidFill>
                <a:latin typeface="Calibri"/>
                <a:cs typeface="Calibri"/>
              </a:rPr>
              <a:t>brinda </a:t>
            </a:r>
            <a:r>
              <a:rPr lang="es-ES_tradnl" sz="2600" b="1" dirty="0" smtClean="0">
                <a:solidFill>
                  <a:srgbClr val="000000"/>
                </a:solidFill>
                <a:latin typeface="Calibri"/>
                <a:cs typeface="Calibri"/>
              </a:rPr>
              <a:t>8 días de agua </a:t>
            </a:r>
            <a:r>
              <a:rPr lang="es-ES_tradnl" sz="2600" dirty="0" smtClean="0">
                <a:solidFill>
                  <a:srgbClr val="000000"/>
                </a:solidFill>
                <a:latin typeface="Calibri"/>
                <a:cs typeface="Calibri"/>
              </a:rPr>
              <a:t>a una persona en condiciones de </a:t>
            </a:r>
            <a:r>
              <a:rPr lang="es-ES_tradnl" sz="2600" dirty="0" smtClean="0">
                <a:solidFill>
                  <a:srgbClr val="000000"/>
                </a:solidFill>
                <a:latin typeface="Calibri"/>
                <a:cs typeface="Calibri"/>
              </a:rPr>
              <a:t>pobreza</a:t>
            </a:r>
            <a:endParaRPr lang="es-ES_tradnl" sz="2600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1"/>
            <a:ext cx="9180512" cy="836711"/>
          </a:xfrm>
          <a:prstGeom prst="rect">
            <a:avLst/>
          </a:prstGeom>
          <a:solidFill>
            <a:srgbClr val="1588DA"/>
          </a:solidFill>
        </p:spPr>
        <p:txBody>
          <a:bodyPr vert="horz" lIns="274320" tIns="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2600" b="1" dirty="0" smtClean="0">
                <a:solidFill>
                  <a:schemeClr val="bg1"/>
                </a:solidFill>
              </a:rPr>
              <a:t>TÚ</a:t>
            </a:r>
            <a:r>
              <a:rPr lang="es-PE" sz="2600" dirty="0" smtClean="0">
                <a:solidFill>
                  <a:schemeClr val="bg1"/>
                </a:solidFill>
              </a:rPr>
              <a:t> puedes transformar el Perú todos los días, con la simple compra de una botella de </a:t>
            </a:r>
            <a:r>
              <a:rPr lang="es-PE" sz="2600" dirty="0" smtClean="0">
                <a:solidFill>
                  <a:schemeClr val="bg1"/>
                </a:solidFill>
              </a:rPr>
              <a:t>agua</a:t>
            </a:r>
            <a:endParaRPr lang="es-PE" sz="2600" dirty="0" smtClean="0">
              <a:solidFill>
                <a:schemeClr val="bg1"/>
              </a:solidFill>
            </a:endParaRPr>
          </a:p>
        </p:txBody>
      </p:sp>
      <p:pic>
        <p:nvPicPr>
          <p:cNvPr id="13" name="Imagen 12" descr="Logotipo Yaqua 20feb_Logotip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" t="14412" r="4582" b="15493"/>
          <a:stretch/>
        </p:blipFill>
        <p:spPr>
          <a:xfrm>
            <a:off x="6912710" y="3088428"/>
            <a:ext cx="1259690" cy="340572"/>
          </a:xfrm>
          <a:prstGeom prst="rect">
            <a:avLst/>
          </a:prstGeom>
        </p:spPr>
      </p:pic>
      <p:pic>
        <p:nvPicPr>
          <p:cNvPr id="2" name="Imagen 1" descr="YAQUA_2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1224136" cy="452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10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0" y="1"/>
            <a:ext cx="9180512" cy="836711"/>
          </a:xfrm>
          <a:prstGeom prst="rect">
            <a:avLst/>
          </a:prstGeom>
          <a:solidFill>
            <a:srgbClr val="1588DA"/>
          </a:solidFill>
        </p:spPr>
        <p:txBody>
          <a:bodyPr vert="horz" lIns="274320" tIns="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2600" dirty="0" smtClean="0">
                <a:solidFill>
                  <a:schemeClr val="bg1"/>
                </a:solidFill>
              </a:rPr>
              <a:t>Nuestros procesos están apoyados por empresas privadas altamente reconocidas y </a:t>
            </a:r>
            <a:r>
              <a:rPr lang="es-PE" sz="2600" dirty="0" smtClean="0">
                <a:solidFill>
                  <a:schemeClr val="bg1"/>
                </a:solidFill>
              </a:rPr>
              <a:t>comprometidas </a:t>
            </a:r>
            <a:endParaRPr lang="es-PE" sz="2600" dirty="0" smtClean="0">
              <a:solidFill>
                <a:schemeClr val="bg1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395536" y="2636912"/>
            <a:ext cx="2376264" cy="576064"/>
          </a:xfrm>
          <a:prstGeom prst="roundRect">
            <a:avLst/>
          </a:prstGeom>
          <a:solidFill>
            <a:srgbClr val="1588D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ISM</a:t>
            </a:r>
            <a:endParaRPr lang="es-ES" sz="2000" b="1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465582"/>
            <a:ext cx="1728192" cy="102731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4293096"/>
            <a:ext cx="1368152" cy="68407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t="31622" b="39092"/>
          <a:stretch/>
        </p:blipFill>
        <p:spPr>
          <a:xfrm>
            <a:off x="4499992" y="5661248"/>
            <a:ext cx="1778000" cy="5207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1800" y="5471368"/>
            <a:ext cx="961260" cy="76594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5568" y="4221088"/>
            <a:ext cx="1034824" cy="79208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552" y="5661248"/>
            <a:ext cx="1475286" cy="432048"/>
          </a:xfrm>
          <a:prstGeom prst="rect">
            <a:avLst/>
          </a:prstGeom>
        </p:spPr>
      </p:pic>
      <p:sp>
        <p:nvSpPr>
          <p:cNvPr id="21" name="Rectángulo redondeado 20"/>
          <p:cNvSpPr/>
          <p:nvPr/>
        </p:nvSpPr>
        <p:spPr>
          <a:xfrm>
            <a:off x="3275856" y="2626911"/>
            <a:ext cx="2376264" cy="576064"/>
          </a:xfrm>
          <a:prstGeom prst="roundRect">
            <a:avLst/>
          </a:prstGeom>
          <a:solidFill>
            <a:srgbClr val="1588D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Scotiabank</a:t>
            </a:r>
            <a:endParaRPr lang="es-ES" sz="2000" b="1" dirty="0"/>
          </a:p>
        </p:txBody>
      </p:sp>
      <p:sp>
        <p:nvSpPr>
          <p:cNvPr id="26" name="Rectángulo redondeado 25"/>
          <p:cNvSpPr/>
          <p:nvPr/>
        </p:nvSpPr>
        <p:spPr>
          <a:xfrm>
            <a:off x="6238304" y="2626911"/>
            <a:ext cx="2376264" cy="576064"/>
          </a:xfrm>
          <a:prstGeom prst="roundRect">
            <a:avLst/>
          </a:prstGeom>
          <a:solidFill>
            <a:srgbClr val="1588D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UNACEM</a:t>
            </a:r>
            <a:endParaRPr lang="es-ES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0736" y="1628800"/>
            <a:ext cx="2421384" cy="7510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4288" y="1700808"/>
            <a:ext cx="2654176" cy="651800"/>
          </a:xfrm>
          <a:prstGeom prst="rect">
            <a:avLst/>
          </a:prstGeom>
        </p:spPr>
      </p:pic>
      <p:sp>
        <p:nvSpPr>
          <p:cNvPr id="28" name="CuadroTexto 27"/>
          <p:cNvSpPr txBox="1"/>
          <p:nvPr/>
        </p:nvSpPr>
        <p:spPr>
          <a:xfrm>
            <a:off x="323528" y="3573016"/>
            <a:ext cx="32403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smtClean="0">
                <a:solidFill>
                  <a:srgbClr val="000000"/>
                </a:solidFill>
              </a:rPr>
              <a:t>Colaboradores</a:t>
            </a:r>
            <a:r>
              <a:rPr lang="es-ES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endParaRPr lang="es-ES" sz="15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323528" y="1052736"/>
            <a:ext cx="32403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smtClean="0">
                <a:solidFill>
                  <a:srgbClr val="000000"/>
                </a:solidFill>
              </a:rPr>
              <a:t>Socios Estratégicos: </a:t>
            </a:r>
            <a:endParaRPr lang="es-ES" sz="1500" b="1" dirty="0">
              <a:solidFill>
                <a:srgbClr val="00000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11"/>
          <a:srcRect t="16111" b="38333"/>
          <a:stretch/>
        </p:blipFill>
        <p:spPr>
          <a:xfrm>
            <a:off x="6804248" y="5517232"/>
            <a:ext cx="1580663" cy="72008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27784" y="4149080"/>
            <a:ext cx="1587776" cy="86409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13"/>
          <a:srcRect l="18685" r="22214"/>
          <a:stretch/>
        </p:blipFill>
        <p:spPr>
          <a:xfrm>
            <a:off x="323528" y="4197667"/>
            <a:ext cx="1954684" cy="117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69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0" y="1"/>
            <a:ext cx="9180512" cy="836711"/>
          </a:xfrm>
          <a:prstGeom prst="rect">
            <a:avLst/>
          </a:prstGeom>
          <a:solidFill>
            <a:srgbClr val="1588DA"/>
          </a:solidFill>
        </p:spPr>
        <p:txBody>
          <a:bodyPr vert="horz" lIns="274320" tIns="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2600" b="1" dirty="0" smtClean="0">
                <a:solidFill>
                  <a:schemeClr val="bg1"/>
                </a:solidFill>
              </a:rPr>
              <a:t>Nuestras ventas cambian vidas</a:t>
            </a:r>
            <a:r>
              <a:rPr lang="es-PE" sz="2600" dirty="0" smtClean="0">
                <a:solidFill>
                  <a:schemeClr val="bg1"/>
                </a:solidFill>
              </a:rPr>
              <a:t>: proveen acceso a agua a miles de personas y mejoran los niveles de calidad de </a:t>
            </a:r>
            <a:r>
              <a:rPr lang="es-PE" sz="2600" dirty="0" smtClean="0">
                <a:solidFill>
                  <a:schemeClr val="bg1"/>
                </a:solidFill>
              </a:rPr>
              <a:t>vida </a:t>
            </a:r>
            <a:endParaRPr lang="es-PE" sz="2600" dirty="0" smtClean="0">
              <a:solidFill>
                <a:schemeClr val="bg1"/>
              </a:solidFill>
            </a:endParaRPr>
          </a:p>
        </p:txBody>
      </p:sp>
      <p:pic>
        <p:nvPicPr>
          <p:cNvPr id="32" name="Imagen 31" descr="Logotipo Yaqua 20feb_Logotip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" t="14412" r="4582" b="15493"/>
          <a:stretch/>
        </p:blipFill>
        <p:spPr>
          <a:xfrm>
            <a:off x="7069933" y="6301328"/>
            <a:ext cx="2038571" cy="551151"/>
          </a:xfrm>
          <a:prstGeom prst="rect">
            <a:avLst/>
          </a:prstGeom>
        </p:spPr>
      </p:pic>
      <p:sp>
        <p:nvSpPr>
          <p:cNvPr id="23" name="Rectángulo redondeado 22"/>
          <p:cNvSpPr/>
          <p:nvPr/>
        </p:nvSpPr>
        <p:spPr>
          <a:xfrm>
            <a:off x="611560" y="1700808"/>
            <a:ext cx="2304256" cy="57606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rgbClr val="000000"/>
                </a:solidFill>
                <a:latin typeface="Calibri (Cuerpo)"/>
                <a:cs typeface="Calibri (Cuerpo)"/>
              </a:rPr>
              <a:t>Ventas Netas*</a:t>
            </a:r>
          </a:p>
          <a:p>
            <a:pPr algn="ctr"/>
            <a:r>
              <a:rPr lang="es-ES" sz="2200" dirty="0" smtClean="0">
                <a:solidFill>
                  <a:srgbClr val="4F1C79"/>
                </a:solidFill>
                <a:latin typeface="Calibri (Cuerpo)"/>
                <a:cs typeface="Calibri (Cuerpo)"/>
              </a:rPr>
              <a:t> </a:t>
            </a:r>
            <a:r>
              <a:rPr lang="es-ES" sz="2200" dirty="0" smtClean="0">
                <a:solidFill>
                  <a:srgbClr val="1488DB"/>
                </a:solidFill>
                <a:latin typeface="Calibri (Cuerpo)"/>
                <a:cs typeface="Calibri (Cuerpo)"/>
              </a:rPr>
              <a:t>S/. 1,399,380</a:t>
            </a:r>
          </a:p>
        </p:txBody>
      </p:sp>
      <p:sp>
        <p:nvSpPr>
          <p:cNvPr id="20" name="Rectángulo redondeado 19"/>
          <p:cNvSpPr/>
          <p:nvPr/>
        </p:nvSpPr>
        <p:spPr>
          <a:xfrm>
            <a:off x="611560" y="4509120"/>
            <a:ext cx="2160240" cy="64807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rgbClr val="000000"/>
                </a:solidFill>
                <a:latin typeface="Calibri (Cuerpo)"/>
                <a:cs typeface="Calibri (Cuerpo)"/>
              </a:rPr>
              <a:t>Utilidad </a:t>
            </a:r>
            <a:r>
              <a:rPr lang="es-ES" sz="1400" dirty="0" smtClean="0">
                <a:solidFill>
                  <a:srgbClr val="000000"/>
                </a:solidFill>
                <a:latin typeface="Calibri (Cuerpo)"/>
                <a:cs typeface="Calibri (Cuerpo)"/>
              </a:rPr>
              <a:t>Neta*</a:t>
            </a:r>
            <a:endParaRPr lang="es-ES" sz="1400" dirty="0">
              <a:solidFill>
                <a:srgbClr val="000000"/>
              </a:solidFill>
              <a:latin typeface="Calibri (Cuerpo)"/>
              <a:cs typeface="Calibri (Cuerpo)"/>
            </a:endParaRPr>
          </a:p>
          <a:p>
            <a:pPr algn="ctr"/>
            <a:r>
              <a:rPr lang="es-ES" sz="2000" dirty="0">
                <a:solidFill>
                  <a:srgbClr val="4F1C79"/>
                </a:solidFill>
                <a:latin typeface="Calibri (Cuerpo)"/>
                <a:cs typeface="Calibri (Cuerpo)"/>
              </a:rPr>
              <a:t> </a:t>
            </a:r>
            <a:r>
              <a:rPr lang="es-ES" sz="2200" dirty="0">
                <a:solidFill>
                  <a:srgbClr val="1488DB"/>
                </a:solidFill>
                <a:latin typeface="Calibri (Cuerpo)"/>
                <a:cs typeface="Calibri (Cuerpo)"/>
              </a:rPr>
              <a:t>S/. 285,330</a:t>
            </a:r>
          </a:p>
        </p:txBody>
      </p:sp>
      <p:cxnSp>
        <p:nvCxnSpPr>
          <p:cNvPr id="4" name="Conector recto de flecha 3"/>
          <p:cNvCxnSpPr/>
          <p:nvPr/>
        </p:nvCxnSpPr>
        <p:spPr>
          <a:xfrm>
            <a:off x="3059832" y="3429000"/>
            <a:ext cx="2304256" cy="0"/>
          </a:xfrm>
          <a:prstGeom prst="straightConnector1">
            <a:avLst/>
          </a:prstGeom>
          <a:ln>
            <a:solidFill>
              <a:srgbClr val="1588D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ángulo redondeado 28"/>
          <p:cNvSpPr/>
          <p:nvPr/>
        </p:nvSpPr>
        <p:spPr>
          <a:xfrm>
            <a:off x="5436096" y="2348880"/>
            <a:ext cx="2376264" cy="21602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rgbClr val="008AD6"/>
                </a:solidFill>
                <a:latin typeface="Calibri (Cuerpo)"/>
                <a:cs typeface="Calibri (Cuerpo)"/>
              </a:rPr>
              <a:t>1,330 </a:t>
            </a:r>
          </a:p>
          <a:p>
            <a:pPr algn="ctr"/>
            <a:r>
              <a:rPr lang="es-ES" sz="2000" dirty="0">
                <a:solidFill>
                  <a:srgbClr val="1588DA"/>
                </a:solidFill>
                <a:latin typeface="Calibri (Cuerpo)"/>
                <a:cs typeface="Calibri (Cuerpo)"/>
              </a:rPr>
              <a:t>p</a:t>
            </a:r>
            <a:r>
              <a:rPr lang="es-ES" sz="2000" dirty="0" smtClean="0">
                <a:solidFill>
                  <a:srgbClr val="1588DA"/>
                </a:solidFill>
                <a:latin typeface="Calibri (Cuerpo)"/>
                <a:cs typeface="Calibri (Cuerpo)"/>
              </a:rPr>
              <a:t>ersonas con </a:t>
            </a:r>
          </a:p>
          <a:p>
            <a:pPr algn="ctr"/>
            <a:r>
              <a:rPr lang="es-ES" sz="2000" dirty="0" smtClean="0">
                <a:solidFill>
                  <a:srgbClr val="1588DA"/>
                </a:solidFill>
                <a:latin typeface="Calibri (Cuerpo)"/>
                <a:cs typeface="Calibri (Cuerpo)"/>
              </a:rPr>
              <a:t>agua segura</a:t>
            </a:r>
          </a:p>
        </p:txBody>
      </p:sp>
      <p:pic>
        <p:nvPicPr>
          <p:cNvPr id="31" name="Imagen 30" descr="dummie yaqua2(1).jp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66" t="2040" r="30309" b="3605"/>
          <a:stretch/>
        </p:blipFill>
        <p:spPr>
          <a:xfrm>
            <a:off x="1475656" y="2492896"/>
            <a:ext cx="558205" cy="1872208"/>
          </a:xfrm>
          <a:prstGeom prst="rect">
            <a:avLst/>
          </a:prstGeom>
        </p:spPr>
      </p:pic>
      <p:sp>
        <p:nvSpPr>
          <p:cNvPr id="42" name="Rectangle 13"/>
          <p:cNvSpPr/>
          <p:nvPr/>
        </p:nvSpPr>
        <p:spPr>
          <a:xfrm>
            <a:off x="5076056" y="4221088"/>
            <a:ext cx="3456384" cy="1944216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1600" dirty="0" smtClean="0">
                <a:solidFill>
                  <a:srgbClr val="000000"/>
                </a:solidFill>
              </a:rPr>
              <a:t>Se logra:</a:t>
            </a:r>
          </a:p>
          <a:p>
            <a:pPr marL="285750" indent="-285750" algn="just">
              <a:buFont typeface="Wingdings" charset="2"/>
              <a:buChar char="ü"/>
            </a:pPr>
            <a:r>
              <a:rPr lang="es-ES_tradnl" dirty="0" smtClean="0">
                <a:solidFill>
                  <a:srgbClr val="000000"/>
                </a:solidFill>
              </a:rPr>
              <a:t>reducir la </a:t>
            </a:r>
            <a:r>
              <a:rPr lang="es-ES_tradnl" b="1" dirty="0" smtClean="0">
                <a:solidFill>
                  <a:srgbClr val="000000"/>
                </a:solidFill>
              </a:rPr>
              <a:t>mortalidad</a:t>
            </a:r>
            <a:r>
              <a:rPr lang="es-ES_tradnl" dirty="0" smtClean="0">
                <a:solidFill>
                  <a:srgbClr val="000000"/>
                </a:solidFill>
              </a:rPr>
              <a:t> infantil</a:t>
            </a:r>
          </a:p>
          <a:p>
            <a:pPr marL="285750" indent="-285750" algn="just">
              <a:buFont typeface="Wingdings" charset="2"/>
              <a:buChar char="ü"/>
            </a:pPr>
            <a:r>
              <a:rPr lang="es-ES_tradnl" dirty="0">
                <a:solidFill>
                  <a:srgbClr val="000000"/>
                </a:solidFill>
              </a:rPr>
              <a:t>m</a:t>
            </a:r>
            <a:r>
              <a:rPr lang="es-ES_tradnl" dirty="0" smtClean="0">
                <a:solidFill>
                  <a:srgbClr val="000000"/>
                </a:solidFill>
              </a:rPr>
              <a:t>ejorar la </a:t>
            </a:r>
            <a:r>
              <a:rPr lang="es-ES_tradnl" b="1" dirty="0" smtClean="0">
                <a:solidFill>
                  <a:srgbClr val="000000"/>
                </a:solidFill>
              </a:rPr>
              <a:t>educación</a:t>
            </a:r>
            <a:r>
              <a:rPr lang="es-ES_tradnl" dirty="0" smtClean="0">
                <a:solidFill>
                  <a:srgbClr val="000000"/>
                </a:solidFill>
              </a:rPr>
              <a:t> primaria</a:t>
            </a:r>
          </a:p>
          <a:p>
            <a:pPr marL="285750" indent="-285750" algn="just">
              <a:buFont typeface="Wingdings" charset="2"/>
              <a:buChar char="ü"/>
            </a:pPr>
            <a:r>
              <a:rPr lang="es-ES_tradnl" dirty="0" smtClean="0">
                <a:solidFill>
                  <a:srgbClr val="000000"/>
                </a:solidFill>
              </a:rPr>
              <a:t>mayor </a:t>
            </a:r>
            <a:r>
              <a:rPr lang="es-ES_tradnl" b="1" dirty="0" smtClean="0">
                <a:solidFill>
                  <a:srgbClr val="000000"/>
                </a:solidFill>
              </a:rPr>
              <a:t>igualdad</a:t>
            </a:r>
            <a:r>
              <a:rPr lang="es-ES_tradnl" dirty="0" smtClean="0">
                <a:solidFill>
                  <a:srgbClr val="000000"/>
                </a:solidFill>
              </a:rPr>
              <a:t> entre géneros</a:t>
            </a:r>
          </a:p>
          <a:p>
            <a:pPr marL="285750" indent="-285750" algn="just">
              <a:buFont typeface="Wingdings" charset="2"/>
              <a:buChar char="ü"/>
            </a:pPr>
            <a:r>
              <a:rPr lang="es-ES_tradnl" dirty="0">
                <a:solidFill>
                  <a:srgbClr val="000000"/>
                </a:solidFill>
              </a:rPr>
              <a:t>mejorar la </a:t>
            </a:r>
            <a:r>
              <a:rPr lang="es-ES_tradnl" b="1" dirty="0">
                <a:solidFill>
                  <a:srgbClr val="000000"/>
                </a:solidFill>
              </a:rPr>
              <a:t>salud</a:t>
            </a:r>
            <a:r>
              <a:rPr lang="es-ES_tradnl" dirty="0">
                <a:solidFill>
                  <a:srgbClr val="000000"/>
                </a:solidFill>
              </a:rPr>
              <a:t> </a:t>
            </a:r>
            <a:r>
              <a:rPr lang="es-ES_tradnl" dirty="0" smtClean="0">
                <a:solidFill>
                  <a:srgbClr val="000000"/>
                </a:solidFill>
              </a:rPr>
              <a:t>materna</a:t>
            </a:r>
          </a:p>
          <a:p>
            <a:pPr marL="285750" indent="-285750" algn="just">
              <a:buFont typeface="Wingdings" charset="2"/>
              <a:buChar char="ü"/>
            </a:pPr>
            <a:r>
              <a:rPr lang="es-ES_tradnl" dirty="0" smtClean="0">
                <a:solidFill>
                  <a:srgbClr val="000000"/>
                </a:solidFill>
              </a:rPr>
              <a:t>un </a:t>
            </a:r>
            <a:r>
              <a:rPr lang="es-ES_tradnl" b="1" dirty="0" smtClean="0">
                <a:solidFill>
                  <a:srgbClr val="000000"/>
                </a:solidFill>
              </a:rPr>
              <a:t>medio ambiente</a:t>
            </a:r>
            <a:r>
              <a:rPr lang="es-ES_tradnl" dirty="0" smtClean="0">
                <a:solidFill>
                  <a:srgbClr val="000000"/>
                </a:solidFill>
              </a:rPr>
              <a:t> sostenible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Imagen 9" descr="Water-Kids-by-Kane-Ryan(1)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980728"/>
            <a:ext cx="2483768" cy="1650667"/>
          </a:xfrm>
          <a:prstGeom prst="rect">
            <a:avLst/>
          </a:prstGeom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23528" y="6415638"/>
            <a:ext cx="2592288" cy="32573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s-ES_tradnl" sz="1300" dirty="0" smtClean="0">
                <a:solidFill>
                  <a:srgbClr val="000000"/>
                </a:solidFill>
                <a:latin typeface="Calibri"/>
                <a:cs typeface="Calibri"/>
              </a:rPr>
              <a:t>* valores proyectados 2013-2014 </a:t>
            </a:r>
          </a:p>
        </p:txBody>
      </p:sp>
    </p:spTree>
    <p:extLst>
      <p:ext uri="{BB962C8B-B14F-4D97-AF65-F5344CB8AC3E}">
        <p14:creationId xmlns:p14="http://schemas.microsoft.com/office/powerpoint/2010/main" val="3382517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 Yaqua 20feb_Logotipo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" t="14412" r="4582" b="15493"/>
          <a:stretch/>
        </p:blipFill>
        <p:spPr>
          <a:xfrm>
            <a:off x="1331640" y="2420888"/>
            <a:ext cx="6392155" cy="172819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275856" y="6550223"/>
            <a:ext cx="2592288" cy="307777"/>
          </a:xfrm>
          <a:prstGeom prst="rect">
            <a:avLst/>
          </a:prstGeom>
          <a:solidFill>
            <a:srgbClr val="FFFFFF">
              <a:alpha val="3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1588DA"/>
                </a:solidFill>
                <a:latin typeface="Arial"/>
                <a:cs typeface="Arial"/>
              </a:rPr>
              <a:t>www.yaqua.pe</a:t>
            </a:r>
            <a:endParaRPr lang="es-ES" sz="1400" dirty="0">
              <a:solidFill>
                <a:srgbClr val="1588DA"/>
              </a:solidFill>
              <a:latin typeface="Arial"/>
              <a:cs typeface="Arial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0" y="6550223"/>
            <a:ext cx="1675556" cy="307777"/>
          </a:xfrm>
          <a:prstGeom prst="rect">
            <a:avLst/>
          </a:prstGeom>
          <a:solidFill>
            <a:srgbClr val="FFFFFF">
              <a:alpha val="3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rgbClr val="1588DA"/>
                </a:solidFill>
                <a:latin typeface="Arial"/>
                <a:cs typeface="Arial"/>
              </a:rPr>
              <a:t>i</a:t>
            </a:r>
            <a:r>
              <a:rPr lang="es-ES" sz="1400" dirty="0" smtClean="0">
                <a:solidFill>
                  <a:srgbClr val="1588DA"/>
                </a:solidFill>
                <a:latin typeface="Arial"/>
                <a:cs typeface="Arial"/>
              </a:rPr>
              <a:t>nfo@yaqua.pe</a:t>
            </a:r>
            <a:endParaRPr lang="es-ES" sz="1400" dirty="0">
              <a:solidFill>
                <a:srgbClr val="1588DA"/>
              </a:solidFill>
              <a:latin typeface="Arial"/>
              <a:cs typeface="Arial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876256" y="6564783"/>
            <a:ext cx="2257500" cy="307777"/>
          </a:xfrm>
          <a:prstGeom prst="rect">
            <a:avLst/>
          </a:prstGeom>
          <a:solidFill>
            <a:srgbClr val="FFFFFF">
              <a:alpha val="3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rgbClr val="1588DA"/>
                </a:solidFill>
                <a:latin typeface="Arial"/>
                <a:cs typeface="Arial"/>
              </a:rPr>
              <a:t>f</a:t>
            </a:r>
            <a:r>
              <a:rPr lang="es-ES" sz="1400" dirty="0" smtClean="0">
                <a:solidFill>
                  <a:srgbClr val="1588DA"/>
                </a:solidFill>
                <a:latin typeface="Arial"/>
                <a:cs typeface="Arial"/>
              </a:rPr>
              <a:t>acebook.com/yaqua.pe</a:t>
            </a:r>
            <a:endParaRPr lang="es-ES" sz="1400" dirty="0">
              <a:solidFill>
                <a:srgbClr val="1588D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8552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n 31" descr="Logotipo Yaqua 20feb_Logotip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" t="14412" r="4582" b="15493"/>
          <a:stretch/>
        </p:blipFill>
        <p:spPr>
          <a:xfrm>
            <a:off x="7069933" y="6301328"/>
            <a:ext cx="2038571" cy="551151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293026" y="289679"/>
            <a:ext cx="4494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“La democracia es la peor forma de Gobierno, salvo por todas las otras formas que se han probado” – Winston Churchill </a:t>
            </a:r>
            <a:endParaRPr lang="es-ES" dirty="0" smtClean="0"/>
          </a:p>
          <a:p>
            <a:endParaRPr lang="es-PE" dirty="0" smtClean="0"/>
          </a:p>
          <a:p>
            <a:r>
              <a:rPr lang="es-PE" dirty="0" smtClean="0"/>
              <a:t>Se podría decir lo mismo del capitalismo</a:t>
            </a:r>
          </a:p>
        </p:txBody>
      </p:sp>
    </p:spTree>
    <p:extLst>
      <p:ext uri="{BB962C8B-B14F-4D97-AF65-F5344CB8AC3E}">
        <p14:creationId xmlns:p14="http://schemas.microsoft.com/office/powerpoint/2010/main" val="300024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0" y="1"/>
            <a:ext cx="9180512" cy="836711"/>
          </a:xfrm>
          <a:prstGeom prst="rect">
            <a:avLst/>
          </a:prstGeom>
          <a:solidFill>
            <a:srgbClr val="1588DA"/>
          </a:solidFill>
        </p:spPr>
        <p:txBody>
          <a:bodyPr vert="horz" lIns="274320" tIns="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2600" dirty="0" smtClean="0">
                <a:solidFill>
                  <a:schemeClr val="bg1"/>
                </a:solidFill>
              </a:rPr>
              <a:t>¿Qu</a:t>
            </a:r>
            <a:r>
              <a:rPr lang="es-PE" sz="2600" dirty="0" smtClean="0">
                <a:solidFill>
                  <a:schemeClr val="bg1"/>
                </a:solidFill>
              </a:rPr>
              <a:t>é elementos positivos necesitamos mantener?  </a:t>
            </a:r>
            <a:endParaRPr lang="es-PE" sz="2600" dirty="0" smtClean="0">
              <a:solidFill>
                <a:schemeClr val="bg1"/>
              </a:solidFill>
            </a:endParaRPr>
          </a:p>
        </p:txBody>
      </p:sp>
      <p:pic>
        <p:nvPicPr>
          <p:cNvPr id="32" name="Imagen 31" descr="Logotipo Yaqua 20feb_Logotip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" t="14412" r="4582" b="15493"/>
          <a:stretch/>
        </p:blipFill>
        <p:spPr>
          <a:xfrm>
            <a:off x="7069933" y="6301328"/>
            <a:ext cx="2038571" cy="55115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71308" y="1700808"/>
            <a:ext cx="7961132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dirty="0" smtClean="0"/>
              <a:t>Las cualidades que promueven una econom</a:t>
            </a:r>
            <a:r>
              <a:rPr lang="es-ES_tradnl" sz="2200" dirty="0" smtClean="0"/>
              <a:t>ía en crecimiento:</a:t>
            </a:r>
          </a:p>
          <a:p>
            <a:endParaRPr lang="es-ES_tradnl" sz="2200" dirty="0"/>
          </a:p>
          <a:p>
            <a:pPr marL="342900" indent="-342900">
              <a:buFont typeface="Arial"/>
              <a:buChar char="•"/>
            </a:pPr>
            <a:r>
              <a:rPr lang="es-ES_tradnl" sz="2200" dirty="0" smtClean="0"/>
              <a:t>Energía</a:t>
            </a:r>
          </a:p>
          <a:p>
            <a:pPr marL="342900" indent="-342900">
              <a:buFont typeface="Arial"/>
              <a:buChar char="•"/>
            </a:pPr>
            <a:r>
              <a:rPr lang="es-ES_tradnl" sz="2200" dirty="0" smtClean="0"/>
              <a:t>Carácter emprendedor</a:t>
            </a:r>
          </a:p>
          <a:p>
            <a:pPr marL="342900" indent="-342900">
              <a:buFont typeface="Arial"/>
              <a:buChar char="•"/>
            </a:pPr>
            <a:r>
              <a:rPr lang="es-ES_tradnl" sz="2200" dirty="0" smtClean="0"/>
              <a:t>Creatividad </a:t>
            </a:r>
          </a:p>
          <a:p>
            <a:pPr marL="342900" indent="-342900">
              <a:buFont typeface="Arial"/>
              <a:buChar char="•"/>
            </a:pPr>
            <a:r>
              <a:rPr lang="es-ES_tradnl" sz="2200" dirty="0" smtClean="0"/>
              <a:t>Competencia</a:t>
            </a:r>
          </a:p>
          <a:p>
            <a:pPr marL="342900" indent="-342900">
              <a:buFont typeface="Arial"/>
              <a:buChar char="•"/>
            </a:pPr>
            <a:r>
              <a:rPr lang="es-ES_tradnl" sz="2200" dirty="0" smtClean="0"/>
              <a:t>Tecnolog</a:t>
            </a:r>
            <a:r>
              <a:rPr lang="es-ES_tradnl" sz="2200" dirty="0" smtClean="0"/>
              <a:t>ía</a:t>
            </a:r>
            <a:endParaRPr lang="es-ES_tradnl" sz="2200" dirty="0" smtClean="0"/>
          </a:p>
          <a:p>
            <a:pPr marL="342900" indent="-342900">
              <a:buFont typeface="Arial"/>
              <a:buChar char="•"/>
            </a:pPr>
            <a:r>
              <a:rPr lang="es-ES_tradnl" sz="2200" dirty="0" smtClean="0"/>
              <a:t>Estrategia</a:t>
            </a:r>
          </a:p>
        </p:txBody>
      </p:sp>
    </p:spTree>
    <p:extLst>
      <p:ext uri="{BB962C8B-B14F-4D97-AF65-F5344CB8AC3E}">
        <p14:creationId xmlns:p14="http://schemas.microsoft.com/office/powerpoint/2010/main" val="2475017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0" y="1"/>
            <a:ext cx="9180512" cy="836711"/>
          </a:xfrm>
          <a:prstGeom prst="rect">
            <a:avLst/>
          </a:prstGeom>
          <a:solidFill>
            <a:srgbClr val="1588DA"/>
          </a:solidFill>
        </p:spPr>
        <p:txBody>
          <a:bodyPr vert="horz" lIns="274320" tIns="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2600" dirty="0" smtClean="0">
                <a:solidFill>
                  <a:schemeClr val="bg1"/>
                </a:solidFill>
              </a:rPr>
              <a:t>¿Cuáles son los elementos negativos</a:t>
            </a:r>
            <a:r>
              <a:rPr lang="es-PE" sz="2600" dirty="0" smtClean="0">
                <a:solidFill>
                  <a:schemeClr val="bg1"/>
                </a:solidFill>
              </a:rPr>
              <a:t>?  </a:t>
            </a:r>
            <a:endParaRPr lang="es-PE" sz="2600" dirty="0" smtClean="0">
              <a:solidFill>
                <a:schemeClr val="bg1"/>
              </a:solidFill>
            </a:endParaRPr>
          </a:p>
        </p:txBody>
      </p:sp>
      <p:pic>
        <p:nvPicPr>
          <p:cNvPr id="32" name="Imagen 31" descr="Logotipo Yaqua 20feb_Logotip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" t="14412" r="4582" b="15493"/>
          <a:stretch/>
        </p:blipFill>
        <p:spPr>
          <a:xfrm>
            <a:off x="7069933" y="6301328"/>
            <a:ext cx="2038571" cy="55115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71308" y="1700808"/>
            <a:ext cx="79611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dirty="0" smtClean="0"/>
              <a:t>Principalmente, la exclusi</a:t>
            </a:r>
            <a:r>
              <a:rPr lang="es-ES_tradnl" sz="2200" dirty="0" smtClean="0"/>
              <a:t>ón y la desigualdad</a:t>
            </a:r>
          </a:p>
          <a:p>
            <a:endParaRPr lang="es-ES_tradnl" sz="2200" dirty="0"/>
          </a:p>
          <a:p>
            <a:r>
              <a:rPr lang="es-ES_tradnl" sz="2200" dirty="0" smtClean="0"/>
              <a:t>Consecuencias:</a:t>
            </a:r>
          </a:p>
          <a:p>
            <a:endParaRPr lang="es-ES_tradnl" sz="2200" dirty="0"/>
          </a:p>
          <a:p>
            <a:pPr marL="342900" indent="-342900">
              <a:buFont typeface="Arial"/>
              <a:buChar char="•"/>
            </a:pPr>
            <a:r>
              <a:rPr lang="es-ES_tradnl" sz="2200" dirty="0" smtClean="0"/>
              <a:t>Primavera Árabe</a:t>
            </a:r>
          </a:p>
          <a:p>
            <a:pPr marL="342900" indent="-342900">
              <a:buFont typeface="Arial"/>
              <a:buChar char="•"/>
            </a:pPr>
            <a:r>
              <a:rPr lang="es-ES_tradnl" sz="2200" dirty="0" smtClean="0"/>
              <a:t>Indignados de Madrid</a:t>
            </a:r>
          </a:p>
          <a:p>
            <a:pPr marL="342900" indent="-342900">
              <a:buFont typeface="Arial"/>
              <a:buChar char="•"/>
            </a:pPr>
            <a:r>
              <a:rPr lang="es-ES_tradnl" sz="2200" dirty="0" err="1" smtClean="0"/>
              <a:t>Occupy</a:t>
            </a:r>
            <a:r>
              <a:rPr lang="es-ES_tradnl" sz="2200" dirty="0" smtClean="0"/>
              <a:t> Wall Street</a:t>
            </a:r>
          </a:p>
          <a:p>
            <a:pPr marL="342900" indent="-342900">
              <a:buFont typeface="Arial"/>
              <a:buChar char="•"/>
            </a:pPr>
            <a:r>
              <a:rPr lang="es-ES_tradnl" sz="2200" dirty="0" smtClean="0"/>
              <a:t>Perú sumó 223 conflictos sociales en Agosto del 2013 (Defensoría del Pueblo)</a:t>
            </a:r>
          </a:p>
          <a:p>
            <a:pPr marL="342900" indent="-342900">
              <a:buFont typeface="Arial"/>
              <a:buChar char="•"/>
            </a:pPr>
            <a:endParaRPr lang="es-ES_tradnl" sz="2200" dirty="0" smtClean="0"/>
          </a:p>
        </p:txBody>
      </p:sp>
    </p:spTree>
    <p:extLst>
      <p:ext uri="{BB962C8B-B14F-4D97-AF65-F5344CB8AC3E}">
        <p14:creationId xmlns:p14="http://schemas.microsoft.com/office/powerpoint/2010/main" val="2447815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0" y="1"/>
            <a:ext cx="9180512" cy="836711"/>
          </a:xfrm>
          <a:prstGeom prst="rect">
            <a:avLst/>
          </a:prstGeom>
          <a:solidFill>
            <a:srgbClr val="1588DA"/>
          </a:solidFill>
        </p:spPr>
        <p:txBody>
          <a:bodyPr vert="horz" lIns="274320" tIns="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2600" dirty="0" smtClean="0">
                <a:solidFill>
                  <a:schemeClr val="bg1"/>
                </a:solidFill>
              </a:rPr>
              <a:t>¿Qu</a:t>
            </a:r>
            <a:r>
              <a:rPr lang="es-PE" sz="2600" dirty="0" smtClean="0">
                <a:solidFill>
                  <a:schemeClr val="bg1"/>
                </a:solidFill>
              </a:rPr>
              <a:t>é debemos hacer – como emprendedores y empresarios – para resolver los defectos del capitalismo? </a:t>
            </a:r>
            <a:endParaRPr lang="es-PE" sz="2600" dirty="0" smtClean="0">
              <a:solidFill>
                <a:schemeClr val="bg1"/>
              </a:solidFill>
            </a:endParaRPr>
          </a:p>
        </p:txBody>
      </p:sp>
      <p:pic>
        <p:nvPicPr>
          <p:cNvPr id="32" name="Imagen 31" descr="Logotipo Yaqua 20feb_Logotip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" t="14412" r="4582" b="15493"/>
          <a:stretch/>
        </p:blipFill>
        <p:spPr>
          <a:xfrm>
            <a:off x="7069933" y="6301328"/>
            <a:ext cx="2038571" cy="551151"/>
          </a:xfrm>
          <a:prstGeom prst="rect">
            <a:avLst/>
          </a:prstGeom>
        </p:spPr>
      </p:pic>
      <p:sp>
        <p:nvSpPr>
          <p:cNvPr id="5" name="Llamada rectangular redondeada 4"/>
          <p:cNvSpPr/>
          <p:nvPr/>
        </p:nvSpPr>
        <p:spPr>
          <a:xfrm>
            <a:off x="870904" y="2060848"/>
            <a:ext cx="2688912" cy="2592861"/>
          </a:xfrm>
          <a:prstGeom prst="wedgeRoundRectCallout">
            <a:avLst>
              <a:gd name="adj1" fmla="val -10469"/>
              <a:gd name="adj2" fmla="val 7180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2800" dirty="0" smtClean="0">
                <a:solidFill>
                  <a:schemeClr val="tx1"/>
                </a:solidFill>
                <a:latin typeface="Calibri"/>
                <a:cs typeface="Calibri"/>
              </a:rPr>
              <a:t>…asumir una perspectiva a largo plazo</a:t>
            </a:r>
            <a:endParaRPr lang="es-PE" sz="2800" b="1" dirty="0">
              <a:solidFill>
                <a:srgbClr val="17375E"/>
              </a:solidFill>
              <a:latin typeface="Calibri"/>
              <a:cs typeface="Calibri"/>
            </a:endParaRPr>
          </a:p>
        </p:txBody>
      </p:sp>
      <p:sp>
        <p:nvSpPr>
          <p:cNvPr id="6" name="Llamada rectangular redondeada 5"/>
          <p:cNvSpPr/>
          <p:nvPr/>
        </p:nvSpPr>
        <p:spPr>
          <a:xfrm>
            <a:off x="4290668" y="2414907"/>
            <a:ext cx="3953740" cy="2166794"/>
          </a:xfrm>
          <a:prstGeom prst="wedgeRoundRectCallout">
            <a:avLst>
              <a:gd name="adj1" fmla="val 4129"/>
              <a:gd name="adj2" fmla="val 74831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2800" dirty="0" smtClean="0">
                <a:solidFill>
                  <a:schemeClr val="tx1"/>
                </a:solidFill>
                <a:latin typeface="Calibri"/>
                <a:cs typeface="Calibri"/>
              </a:rPr>
              <a:t>...modificar las prioridades del negocio</a:t>
            </a:r>
            <a:endParaRPr lang="es-PE" sz="2800" b="1" dirty="0">
              <a:solidFill>
                <a:srgbClr val="17375E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5017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0" y="1"/>
            <a:ext cx="9180512" cy="836711"/>
          </a:xfrm>
          <a:prstGeom prst="rect">
            <a:avLst/>
          </a:prstGeom>
          <a:solidFill>
            <a:srgbClr val="1588DA"/>
          </a:solidFill>
        </p:spPr>
        <p:txBody>
          <a:bodyPr vert="horz" lIns="274320" tIns="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2600" dirty="0" smtClean="0">
                <a:solidFill>
                  <a:schemeClr val="bg1"/>
                </a:solidFill>
              </a:rPr>
              <a:t>¿C</a:t>
            </a:r>
            <a:r>
              <a:rPr lang="es-PE" sz="2600" dirty="0" smtClean="0">
                <a:solidFill>
                  <a:schemeClr val="bg1"/>
                </a:solidFill>
              </a:rPr>
              <a:t>ómo sabemos que no estamos acá aún? </a:t>
            </a:r>
            <a:endParaRPr lang="es-PE" sz="2600" dirty="0" smtClean="0">
              <a:solidFill>
                <a:schemeClr val="bg1"/>
              </a:solidFill>
            </a:endParaRPr>
          </a:p>
        </p:txBody>
      </p:sp>
      <p:pic>
        <p:nvPicPr>
          <p:cNvPr id="32" name="Imagen 31" descr="Logotipo Yaqua 20feb_Logotip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" t="14412" r="4582" b="15493"/>
          <a:stretch/>
        </p:blipFill>
        <p:spPr>
          <a:xfrm>
            <a:off x="7069933" y="6301328"/>
            <a:ext cx="2038571" cy="55115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87624" y="1988840"/>
            <a:ext cx="66247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800" dirty="0"/>
              <a:t>“ De las 100 empresas más sostenibles en el mundo, sólo 3 son de América Latina</a:t>
            </a:r>
            <a:r>
              <a:rPr lang="es-PE" sz="2800" dirty="0" smtClean="0"/>
              <a:t>”</a:t>
            </a:r>
          </a:p>
          <a:p>
            <a:pPr algn="r"/>
            <a:r>
              <a:rPr lang="es-PE" sz="2800" dirty="0" smtClean="0"/>
              <a:t>- Corporate Knights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1594249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0" y="1"/>
            <a:ext cx="9180512" cy="836711"/>
          </a:xfrm>
          <a:prstGeom prst="rect">
            <a:avLst/>
          </a:prstGeom>
          <a:solidFill>
            <a:srgbClr val="1588DA"/>
          </a:solidFill>
        </p:spPr>
        <p:txBody>
          <a:bodyPr vert="horz" lIns="274320" tIns="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2600" dirty="0" smtClean="0">
                <a:solidFill>
                  <a:schemeClr val="bg1"/>
                </a:solidFill>
              </a:rPr>
              <a:t>El concepto de empresa sostenible… </a:t>
            </a:r>
            <a:endParaRPr lang="es-PE" sz="2600" dirty="0" smtClean="0">
              <a:solidFill>
                <a:schemeClr val="bg1"/>
              </a:solidFill>
            </a:endParaRPr>
          </a:p>
        </p:txBody>
      </p:sp>
      <p:pic>
        <p:nvPicPr>
          <p:cNvPr id="32" name="Imagen 31" descr="Logotipo Yaqua 20feb_Logotip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" t="14412" r="4582" b="15493"/>
          <a:stretch/>
        </p:blipFill>
        <p:spPr>
          <a:xfrm>
            <a:off x="7069933" y="6301328"/>
            <a:ext cx="2038571" cy="55115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71308" y="1700808"/>
            <a:ext cx="7961132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dirty="0"/>
              <a:t>Es la que realiza un uso equilibrado y responsable de los recursos naturales de manera que se pueda dar el desarrollo económico, social y ambiental de una comunidad a muy largo </a:t>
            </a:r>
            <a:r>
              <a:rPr lang="es-PE" sz="2200" dirty="0" smtClean="0"/>
              <a:t>plazo</a:t>
            </a:r>
          </a:p>
          <a:p>
            <a:endParaRPr lang="es-PE" sz="2200" dirty="0"/>
          </a:p>
          <a:p>
            <a:r>
              <a:rPr lang="es-PE" sz="2200" dirty="0"/>
              <a:t>La empresa que obtiene beneficios económicos diseñando productos y servicios que mejoran la calidad de vida de sus clientes, trabajadores, proveedores, comunidades locales, y demás colectivos implicados, trabaja por un futuro posible aportando valor para la sociedad a la que intenta </a:t>
            </a:r>
            <a:r>
              <a:rPr lang="es-PE" sz="2200" dirty="0" smtClean="0"/>
              <a:t>servir</a:t>
            </a:r>
            <a:endParaRPr lang="es-PE" sz="2200" dirty="0"/>
          </a:p>
          <a:p>
            <a:endParaRPr lang="es-PE" sz="2200" dirty="0" smtClean="0"/>
          </a:p>
          <a:p>
            <a:endParaRPr lang="es-PE" sz="2200" dirty="0"/>
          </a:p>
          <a:p>
            <a:endParaRPr lang="es-ES_tradnl" sz="2200" dirty="0" smtClean="0"/>
          </a:p>
        </p:txBody>
      </p:sp>
    </p:spTree>
    <p:extLst>
      <p:ext uri="{BB962C8B-B14F-4D97-AF65-F5344CB8AC3E}">
        <p14:creationId xmlns:p14="http://schemas.microsoft.com/office/powerpoint/2010/main" val="3047886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0" y="1"/>
            <a:ext cx="9180512" cy="836711"/>
          </a:xfrm>
          <a:prstGeom prst="rect">
            <a:avLst/>
          </a:prstGeom>
          <a:solidFill>
            <a:srgbClr val="1588DA"/>
          </a:solidFill>
        </p:spPr>
        <p:txBody>
          <a:bodyPr vert="horz" lIns="274320" tIns="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2600" dirty="0" smtClean="0">
                <a:solidFill>
                  <a:schemeClr val="bg1"/>
                </a:solidFill>
              </a:rPr>
              <a:t>Una empresa sostenible implica…</a:t>
            </a:r>
            <a:endParaRPr lang="es-PE" sz="2600" dirty="0" smtClean="0">
              <a:solidFill>
                <a:schemeClr val="bg1"/>
              </a:solidFill>
            </a:endParaRPr>
          </a:p>
        </p:txBody>
      </p:sp>
      <p:pic>
        <p:nvPicPr>
          <p:cNvPr id="32" name="Imagen 31" descr="Logotipo Yaqua 20feb_Logotip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" t="14412" r="4582" b="15493"/>
          <a:stretch/>
        </p:blipFill>
        <p:spPr>
          <a:xfrm>
            <a:off x="7069933" y="6301328"/>
            <a:ext cx="2038571" cy="551151"/>
          </a:xfrm>
          <a:prstGeom prst="rect">
            <a:avLst/>
          </a:prstGeom>
        </p:spPr>
      </p:pic>
      <p:sp>
        <p:nvSpPr>
          <p:cNvPr id="7" name="Llamada rectangular redondeada 6"/>
          <p:cNvSpPr/>
          <p:nvPr/>
        </p:nvSpPr>
        <p:spPr>
          <a:xfrm>
            <a:off x="1003277" y="1968901"/>
            <a:ext cx="2389909" cy="1939637"/>
          </a:xfrm>
          <a:prstGeom prst="wedgeRoundRectCallout">
            <a:avLst>
              <a:gd name="adj1" fmla="val -8054"/>
              <a:gd name="adj2" fmla="val 6466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1900" dirty="0">
                <a:solidFill>
                  <a:schemeClr val="tx1"/>
                </a:solidFill>
                <a:latin typeface="Calibri"/>
                <a:cs typeface="Calibri"/>
              </a:rPr>
              <a:t>… </a:t>
            </a:r>
            <a:r>
              <a:rPr lang="es-PE" sz="1900" dirty="0" smtClean="0">
                <a:solidFill>
                  <a:schemeClr val="tx1"/>
                </a:solidFill>
                <a:latin typeface="Calibri"/>
                <a:cs typeface="Calibri"/>
              </a:rPr>
              <a:t>integrar la sostenibilidad en la misi</a:t>
            </a:r>
            <a:r>
              <a:rPr lang="es-PE" sz="1900" dirty="0" smtClean="0">
                <a:solidFill>
                  <a:schemeClr val="tx1"/>
                </a:solidFill>
                <a:latin typeface="Calibri"/>
                <a:cs typeface="Calibri"/>
              </a:rPr>
              <a:t>ón, visión y valores de la organización</a:t>
            </a:r>
            <a:endParaRPr lang="es-PE" sz="19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8" name="Rounded Rectangular Callout 4"/>
          <p:cNvSpPr/>
          <p:nvPr/>
        </p:nvSpPr>
        <p:spPr>
          <a:xfrm>
            <a:off x="3792658" y="2708920"/>
            <a:ext cx="1997787" cy="1374528"/>
          </a:xfrm>
          <a:prstGeom prst="wedgeRoundRectCallout">
            <a:avLst>
              <a:gd name="adj1" fmla="val 205"/>
              <a:gd name="adj2" fmla="val 75462"/>
              <a:gd name="adj3" fmla="val 1666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s-PE" sz="1900" dirty="0" smtClean="0">
                <a:solidFill>
                  <a:schemeClr val="tx1"/>
                </a:solidFill>
                <a:latin typeface="Calibri"/>
                <a:cs typeface="Calibri"/>
              </a:rPr>
              <a:t>… </a:t>
            </a:r>
            <a:r>
              <a:rPr lang="es-PE" sz="1900" dirty="0" smtClean="0">
                <a:solidFill>
                  <a:schemeClr val="tx1"/>
                </a:solidFill>
                <a:latin typeface="Calibri"/>
                <a:cs typeface="Calibri"/>
              </a:rPr>
              <a:t>no tiene como objetivo los reportes trimestrales</a:t>
            </a:r>
            <a:endParaRPr lang="es-PE" sz="19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9" name="Rounded Rectangular Callout 3"/>
          <p:cNvSpPr/>
          <p:nvPr/>
        </p:nvSpPr>
        <p:spPr>
          <a:xfrm>
            <a:off x="6228184" y="2708920"/>
            <a:ext cx="1702326" cy="1622916"/>
          </a:xfrm>
          <a:prstGeom prst="wedgeRoundRectCallout">
            <a:avLst>
              <a:gd name="adj1" fmla="val -2376"/>
              <a:gd name="adj2" fmla="val 70055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s-PE" sz="1900" dirty="0" smtClean="0">
                <a:solidFill>
                  <a:schemeClr val="tx1"/>
                </a:solidFill>
                <a:latin typeface="Calibri"/>
                <a:cs typeface="Calibri"/>
              </a:rPr>
              <a:t>más aun, </a:t>
            </a:r>
            <a:r>
              <a:rPr lang="es-PE" sz="1900" dirty="0" smtClean="0">
                <a:solidFill>
                  <a:schemeClr val="tx1"/>
                </a:solidFill>
                <a:latin typeface="Calibri"/>
                <a:cs typeface="Calibri"/>
              </a:rPr>
              <a:t>pensar primero en el Per</a:t>
            </a:r>
            <a:r>
              <a:rPr lang="es-PE" sz="1900" dirty="0" smtClean="0">
                <a:solidFill>
                  <a:schemeClr val="tx1"/>
                </a:solidFill>
                <a:latin typeface="Calibri"/>
                <a:cs typeface="Calibri"/>
              </a:rPr>
              <a:t>ú y entender</a:t>
            </a:r>
            <a:endParaRPr lang="es-PE" sz="1900" b="1" dirty="0">
              <a:solidFill>
                <a:srgbClr val="17375E"/>
              </a:solidFill>
              <a:latin typeface="Calibri"/>
              <a:cs typeface="Calibri"/>
            </a:endParaRPr>
          </a:p>
        </p:txBody>
      </p:sp>
      <p:sp>
        <p:nvSpPr>
          <p:cNvPr id="10" name="Rounded Rectangular Callout 8"/>
          <p:cNvSpPr/>
          <p:nvPr/>
        </p:nvSpPr>
        <p:spPr>
          <a:xfrm>
            <a:off x="1318661" y="4779843"/>
            <a:ext cx="6304548" cy="1068360"/>
          </a:xfrm>
          <a:prstGeom prst="wedgeRoundRectCallout">
            <a:avLst>
              <a:gd name="adj1" fmla="val -5878"/>
              <a:gd name="adj2" fmla="val 98594"/>
              <a:gd name="adj3" fmla="val 1666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s-PE" sz="2600" dirty="0" smtClean="0">
                <a:solidFill>
                  <a:srgbClr val="000000"/>
                </a:solidFill>
                <a:latin typeface="Calibri"/>
                <a:cs typeface="Calibri"/>
              </a:rPr>
              <a:t>¿entender qu</a:t>
            </a:r>
            <a:r>
              <a:rPr lang="es-PE" sz="2600" dirty="0" smtClean="0">
                <a:solidFill>
                  <a:srgbClr val="000000"/>
                </a:solidFill>
                <a:latin typeface="Calibri"/>
                <a:cs typeface="Calibri"/>
              </a:rPr>
              <a:t>é</a:t>
            </a:r>
            <a:r>
              <a:rPr lang="es-PE" sz="2600" dirty="0" smtClean="0">
                <a:solidFill>
                  <a:srgbClr val="000000"/>
                </a:solidFill>
                <a:latin typeface="Calibri"/>
                <a:cs typeface="Calibri"/>
              </a:rPr>
              <a:t>?</a:t>
            </a:r>
            <a:r>
              <a:rPr lang="es-PE" sz="2600" dirty="0" smtClean="0">
                <a:solidFill>
                  <a:schemeClr val="tx1"/>
                </a:solidFill>
                <a:latin typeface="Calibri"/>
                <a:cs typeface="Calibri"/>
              </a:rPr>
              <a:t>... </a:t>
            </a:r>
          </a:p>
          <a:p>
            <a:r>
              <a:rPr lang="es-PE" sz="2600" dirty="0" smtClean="0">
                <a:solidFill>
                  <a:schemeClr val="tx1"/>
                </a:solidFill>
                <a:latin typeface="Calibri"/>
                <a:cs typeface="Calibri"/>
              </a:rPr>
              <a:t>Qu</a:t>
            </a:r>
            <a:r>
              <a:rPr lang="es-PE" sz="2600" dirty="0" smtClean="0">
                <a:solidFill>
                  <a:schemeClr val="tx1"/>
                </a:solidFill>
                <a:latin typeface="Calibri"/>
                <a:cs typeface="Calibri"/>
              </a:rPr>
              <a:t>é es realmente importante para el Perú</a:t>
            </a:r>
            <a:endParaRPr lang="es-PE" sz="26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598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0" y="1"/>
            <a:ext cx="9180512" cy="836711"/>
          </a:xfrm>
          <a:prstGeom prst="rect">
            <a:avLst/>
          </a:prstGeom>
          <a:solidFill>
            <a:srgbClr val="1588DA"/>
          </a:solidFill>
        </p:spPr>
        <p:txBody>
          <a:bodyPr vert="horz" lIns="274320" tIns="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2600" dirty="0" smtClean="0">
                <a:solidFill>
                  <a:schemeClr val="bg1"/>
                </a:solidFill>
              </a:rPr>
              <a:t>En resumen la empresa sostenible…</a:t>
            </a:r>
            <a:endParaRPr lang="es-PE" sz="2600" dirty="0" smtClean="0">
              <a:solidFill>
                <a:schemeClr val="bg1"/>
              </a:solidFill>
            </a:endParaRPr>
          </a:p>
        </p:txBody>
      </p:sp>
      <p:pic>
        <p:nvPicPr>
          <p:cNvPr id="32" name="Imagen 31" descr="Logotipo Yaqua 20feb_Logotip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" t="14412" r="4582" b="15493"/>
          <a:stretch/>
        </p:blipFill>
        <p:spPr>
          <a:xfrm>
            <a:off x="7069933" y="6301328"/>
            <a:ext cx="2038571" cy="551151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571308" y="1700808"/>
            <a:ext cx="79611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" sz="2200" dirty="0" smtClean="0"/>
              <a:t>ofrece </a:t>
            </a:r>
            <a:r>
              <a:rPr lang="es-ES" sz="2200" dirty="0"/>
              <a:t>productos y servicios de calidad a la </a:t>
            </a:r>
            <a:r>
              <a:rPr lang="es-ES" sz="2200" dirty="0" smtClean="0"/>
              <a:t>sociedad</a:t>
            </a:r>
            <a:endParaRPr lang="es-ES" sz="2200" dirty="0"/>
          </a:p>
          <a:p>
            <a:pPr marL="342900" indent="-342900">
              <a:buFont typeface="Arial"/>
              <a:buChar char="•"/>
            </a:pPr>
            <a:r>
              <a:rPr lang="es-ES" sz="2200" dirty="0" smtClean="0"/>
              <a:t>genera </a:t>
            </a:r>
            <a:r>
              <a:rPr lang="es-ES" sz="2200" dirty="0"/>
              <a:t>empleo “sano”, </a:t>
            </a:r>
            <a:r>
              <a:rPr lang="es-ES" sz="2200" dirty="0" smtClean="0"/>
              <a:t>balanceado</a:t>
            </a:r>
            <a:endParaRPr lang="es-ES" sz="2200" dirty="0"/>
          </a:p>
          <a:p>
            <a:pPr marL="342900" indent="-342900">
              <a:buFont typeface="Arial"/>
              <a:buChar char="•"/>
            </a:pPr>
            <a:r>
              <a:rPr lang="es-ES" sz="2200" dirty="0" smtClean="0"/>
              <a:t>produce </a:t>
            </a:r>
            <a:r>
              <a:rPr lang="es-ES" sz="2200" dirty="0"/>
              <a:t>ingresos, valor económico a sus accionistas y de forma </a:t>
            </a:r>
            <a:r>
              <a:rPr lang="es-ES" sz="2200" dirty="0" smtClean="0"/>
              <a:t>ética</a:t>
            </a:r>
          </a:p>
          <a:p>
            <a:pPr marL="342900" indent="-342900">
              <a:buFont typeface="Arial"/>
              <a:buChar char="•"/>
            </a:pPr>
            <a:r>
              <a:rPr lang="es-ES" sz="2200" dirty="0" smtClean="0"/>
              <a:t>implementa </a:t>
            </a:r>
            <a:r>
              <a:rPr lang="es-ES" sz="2200" dirty="0"/>
              <a:t>iniciativas de desarrollo social para sus </a:t>
            </a:r>
            <a:r>
              <a:rPr lang="es-ES" sz="2200" dirty="0" err="1"/>
              <a:t>stakeholders</a:t>
            </a:r>
            <a:r>
              <a:rPr lang="es-ES" sz="2200" dirty="0"/>
              <a:t> internos y externos, con un enfoque de desarrollo </a:t>
            </a:r>
            <a:r>
              <a:rPr lang="es-ES" sz="2200" dirty="0" smtClean="0"/>
              <a:t>sustentable</a:t>
            </a:r>
          </a:p>
          <a:p>
            <a:pPr marL="342900" indent="-342900">
              <a:buFont typeface="Arial"/>
              <a:buChar char="•"/>
            </a:pPr>
            <a:r>
              <a:rPr lang="es-ES" sz="2200" dirty="0" smtClean="0"/>
              <a:t>evita </a:t>
            </a:r>
            <a:r>
              <a:rPr lang="es-ES" sz="2200" dirty="0"/>
              <a:t>daños al ambiente, gestiona impactos negativos y desarrolla iniciativas </a:t>
            </a:r>
            <a:r>
              <a:rPr lang="es-ES" sz="2200" dirty="0" smtClean="0"/>
              <a:t>eco eficientes </a:t>
            </a:r>
            <a:endParaRPr lang="es-ES" sz="2200" dirty="0"/>
          </a:p>
          <a:p>
            <a:pPr marL="342900" indent="-342900">
              <a:buFont typeface="Arial"/>
              <a:buChar char="•"/>
            </a:pPr>
            <a:r>
              <a:rPr lang="es-ES" sz="2200" dirty="0" smtClean="0"/>
              <a:t>es </a:t>
            </a:r>
            <a:r>
              <a:rPr lang="es-ES" sz="2200" dirty="0"/>
              <a:t>transparente y se comunica, genera dialogo proactivo y oportuno con sus </a:t>
            </a:r>
            <a:r>
              <a:rPr lang="es-ES" sz="2200" dirty="0" smtClean="0"/>
              <a:t>audiencias</a:t>
            </a:r>
            <a:endParaRPr lang="es-ES_tradnl" sz="2200" dirty="0" smtClean="0"/>
          </a:p>
        </p:txBody>
      </p:sp>
    </p:spTree>
    <p:extLst>
      <p:ext uri="{BB962C8B-B14F-4D97-AF65-F5344CB8AC3E}">
        <p14:creationId xmlns:p14="http://schemas.microsoft.com/office/powerpoint/2010/main" val="4282035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12606</TotalTime>
  <Words>564</Words>
  <Application>Microsoft Macintosh PowerPoint</Application>
  <PresentationFormat>Presentación en pantalla (4:3)</PresentationFormat>
  <Paragraphs>93</Paragraphs>
  <Slides>15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AGUA GRACIAS – IMPACTO SOCIAL</dc:title>
  <dc:creator>Oscar</dc:creator>
  <cp:lastModifiedBy>Fernando  Tamayo</cp:lastModifiedBy>
  <cp:revision>716</cp:revision>
  <cp:lastPrinted>2013-09-03T01:27:18Z</cp:lastPrinted>
  <dcterms:created xsi:type="dcterms:W3CDTF">2012-09-10T15:56:59Z</dcterms:created>
  <dcterms:modified xsi:type="dcterms:W3CDTF">2013-11-05T13:24:41Z</dcterms:modified>
</cp:coreProperties>
</file>